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0" r:id="rId3"/>
    <p:sldId id="261" r:id="rId4"/>
    <p:sldId id="262" r:id="rId5"/>
    <p:sldId id="263" r:id="rId6"/>
    <p:sldId id="264" r:id="rId7"/>
    <p:sldId id="265" r:id="rId8"/>
    <p:sldId id="266" r:id="rId9"/>
    <p:sldId id="267" r:id="rId10"/>
    <p:sldId id="269" r:id="rId11"/>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13B5BD4-9F5F-4443-9680-C82A1DB87B1E}" type="datetimeFigureOut">
              <a:rPr lang="vi-VN" smtClean="0"/>
              <a:t>13/09/2016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B5C403-A902-4423-B47E-87E59E5CFC60}" type="slidenum">
              <a:rPr lang="vi-VN" smtClean="0"/>
              <a:t>‹#›</a:t>
            </a:fld>
            <a:endParaRPr lang="vi-VN"/>
          </a:p>
        </p:txBody>
      </p:sp>
    </p:spTree>
    <p:extLst>
      <p:ext uri="{BB962C8B-B14F-4D97-AF65-F5344CB8AC3E}">
        <p14:creationId xmlns:p14="http://schemas.microsoft.com/office/powerpoint/2010/main" val="180153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13B5BD4-9F5F-4443-9680-C82A1DB87B1E}" type="datetimeFigureOut">
              <a:rPr lang="vi-VN" smtClean="0"/>
              <a:t>13/09/2016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B5C403-A902-4423-B47E-87E59E5CFC60}" type="slidenum">
              <a:rPr lang="vi-VN" smtClean="0"/>
              <a:t>‹#›</a:t>
            </a:fld>
            <a:endParaRPr lang="vi-VN"/>
          </a:p>
        </p:txBody>
      </p:sp>
    </p:spTree>
    <p:extLst>
      <p:ext uri="{BB962C8B-B14F-4D97-AF65-F5344CB8AC3E}">
        <p14:creationId xmlns:p14="http://schemas.microsoft.com/office/powerpoint/2010/main" val="52634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13B5BD4-9F5F-4443-9680-C82A1DB87B1E}" type="datetimeFigureOut">
              <a:rPr lang="vi-VN" smtClean="0"/>
              <a:t>13/09/2016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B5C403-A902-4423-B47E-87E59E5CFC60}" type="slidenum">
              <a:rPr lang="vi-VN" smtClean="0"/>
              <a:t>‹#›</a:t>
            </a:fld>
            <a:endParaRPr lang="vi-VN"/>
          </a:p>
        </p:txBody>
      </p:sp>
    </p:spTree>
    <p:extLst>
      <p:ext uri="{BB962C8B-B14F-4D97-AF65-F5344CB8AC3E}">
        <p14:creationId xmlns:p14="http://schemas.microsoft.com/office/powerpoint/2010/main" val="9370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13B5BD4-9F5F-4443-9680-C82A1DB87B1E}" type="datetimeFigureOut">
              <a:rPr lang="vi-VN" smtClean="0"/>
              <a:t>13/09/2016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B5C403-A902-4423-B47E-87E59E5CFC60}" type="slidenum">
              <a:rPr lang="vi-VN" smtClean="0"/>
              <a:t>‹#›</a:t>
            </a:fld>
            <a:endParaRPr lang="vi-VN"/>
          </a:p>
        </p:txBody>
      </p:sp>
    </p:spTree>
    <p:extLst>
      <p:ext uri="{BB962C8B-B14F-4D97-AF65-F5344CB8AC3E}">
        <p14:creationId xmlns:p14="http://schemas.microsoft.com/office/powerpoint/2010/main" val="116069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B5BD4-9F5F-4443-9680-C82A1DB87B1E}" type="datetimeFigureOut">
              <a:rPr lang="vi-VN" smtClean="0"/>
              <a:t>13/09/2016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B5C403-A902-4423-B47E-87E59E5CFC60}" type="slidenum">
              <a:rPr lang="vi-VN" smtClean="0"/>
              <a:t>‹#›</a:t>
            </a:fld>
            <a:endParaRPr lang="vi-VN"/>
          </a:p>
        </p:txBody>
      </p:sp>
    </p:spTree>
    <p:extLst>
      <p:ext uri="{BB962C8B-B14F-4D97-AF65-F5344CB8AC3E}">
        <p14:creationId xmlns:p14="http://schemas.microsoft.com/office/powerpoint/2010/main" val="323296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13B5BD4-9F5F-4443-9680-C82A1DB87B1E}" type="datetimeFigureOut">
              <a:rPr lang="vi-VN" smtClean="0"/>
              <a:t>13/09/2016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BB5C403-A902-4423-B47E-87E59E5CFC60}" type="slidenum">
              <a:rPr lang="vi-VN" smtClean="0"/>
              <a:t>‹#›</a:t>
            </a:fld>
            <a:endParaRPr lang="vi-VN"/>
          </a:p>
        </p:txBody>
      </p:sp>
    </p:spTree>
    <p:extLst>
      <p:ext uri="{BB962C8B-B14F-4D97-AF65-F5344CB8AC3E}">
        <p14:creationId xmlns:p14="http://schemas.microsoft.com/office/powerpoint/2010/main" val="193513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13B5BD4-9F5F-4443-9680-C82A1DB87B1E}" type="datetimeFigureOut">
              <a:rPr lang="vi-VN" smtClean="0"/>
              <a:t>13/09/2016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BB5C403-A902-4423-B47E-87E59E5CFC60}" type="slidenum">
              <a:rPr lang="vi-VN" smtClean="0"/>
              <a:t>‹#›</a:t>
            </a:fld>
            <a:endParaRPr lang="vi-VN"/>
          </a:p>
        </p:txBody>
      </p:sp>
    </p:spTree>
    <p:extLst>
      <p:ext uri="{BB962C8B-B14F-4D97-AF65-F5344CB8AC3E}">
        <p14:creationId xmlns:p14="http://schemas.microsoft.com/office/powerpoint/2010/main" val="297332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13B5BD4-9F5F-4443-9680-C82A1DB87B1E}" type="datetimeFigureOut">
              <a:rPr lang="vi-VN" smtClean="0"/>
              <a:t>13/09/2016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BB5C403-A902-4423-B47E-87E59E5CFC60}" type="slidenum">
              <a:rPr lang="vi-VN" smtClean="0"/>
              <a:t>‹#›</a:t>
            </a:fld>
            <a:endParaRPr lang="vi-VN"/>
          </a:p>
        </p:txBody>
      </p:sp>
    </p:spTree>
    <p:extLst>
      <p:ext uri="{BB962C8B-B14F-4D97-AF65-F5344CB8AC3E}">
        <p14:creationId xmlns:p14="http://schemas.microsoft.com/office/powerpoint/2010/main" val="300742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B5BD4-9F5F-4443-9680-C82A1DB87B1E}" type="datetimeFigureOut">
              <a:rPr lang="vi-VN" smtClean="0"/>
              <a:t>13/09/2016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BB5C403-A902-4423-B47E-87E59E5CFC60}" type="slidenum">
              <a:rPr lang="vi-VN" smtClean="0"/>
              <a:t>‹#›</a:t>
            </a:fld>
            <a:endParaRPr lang="vi-VN"/>
          </a:p>
        </p:txBody>
      </p:sp>
    </p:spTree>
    <p:extLst>
      <p:ext uri="{BB962C8B-B14F-4D97-AF65-F5344CB8AC3E}">
        <p14:creationId xmlns:p14="http://schemas.microsoft.com/office/powerpoint/2010/main" val="412127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B5BD4-9F5F-4443-9680-C82A1DB87B1E}" type="datetimeFigureOut">
              <a:rPr lang="vi-VN" smtClean="0"/>
              <a:t>13/09/2016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BB5C403-A902-4423-B47E-87E59E5CFC60}" type="slidenum">
              <a:rPr lang="vi-VN" smtClean="0"/>
              <a:t>‹#›</a:t>
            </a:fld>
            <a:endParaRPr lang="vi-VN"/>
          </a:p>
        </p:txBody>
      </p:sp>
    </p:spTree>
    <p:extLst>
      <p:ext uri="{BB962C8B-B14F-4D97-AF65-F5344CB8AC3E}">
        <p14:creationId xmlns:p14="http://schemas.microsoft.com/office/powerpoint/2010/main" val="235474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B5BD4-9F5F-4443-9680-C82A1DB87B1E}" type="datetimeFigureOut">
              <a:rPr lang="vi-VN" smtClean="0"/>
              <a:t>13/09/2016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BB5C403-A902-4423-B47E-87E59E5CFC60}" type="slidenum">
              <a:rPr lang="vi-VN" smtClean="0"/>
              <a:t>‹#›</a:t>
            </a:fld>
            <a:endParaRPr lang="vi-VN"/>
          </a:p>
        </p:txBody>
      </p:sp>
    </p:spTree>
    <p:extLst>
      <p:ext uri="{BB962C8B-B14F-4D97-AF65-F5344CB8AC3E}">
        <p14:creationId xmlns:p14="http://schemas.microsoft.com/office/powerpoint/2010/main" val="75696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B5BD4-9F5F-4443-9680-C82A1DB87B1E}" type="datetimeFigureOut">
              <a:rPr lang="vi-VN" smtClean="0"/>
              <a:t>13/09/2016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5C403-A902-4423-B47E-87E59E5CFC60}" type="slidenum">
              <a:rPr lang="vi-VN" smtClean="0"/>
              <a:t>‹#›</a:t>
            </a:fld>
            <a:endParaRPr lang="vi-VN"/>
          </a:p>
        </p:txBody>
      </p:sp>
    </p:spTree>
    <p:extLst>
      <p:ext uri="{BB962C8B-B14F-4D97-AF65-F5344CB8AC3E}">
        <p14:creationId xmlns:p14="http://schemas.microsoft.com/office/powerpoint/2010/main" val="2365036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ty_animals_e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4246" y="1988840"/>
            <a:ext cx="8722484" cy="39330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512" y="913944"/>
            <a:ext cx="9144000" cy="830997"/>
          </a:xfrm>
          <a:prstGeom prst="rect">
            <a:avLst/>
          </a:prstGeom>
          <a:noFill/>
        </p:spPr>
        <p:txBody>
          <a:bodyPr>
            <a:spAutoFit/>
          </a:bodyPr>
          <a:lstStyle/>
          <a:p>
            <a:pPr algn="ctr">
              <a:defRPr/>
            </a:pPr>
            <a:r>
              <a:rPr lang="en-US"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Chào</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 </a:t>
            </a:r>
            <a:r>
              <a:rPr lang="en-US"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mừng</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 </a:t>
            </a:r>
            <a:r>
              <a:rPr lang="en-US" sz="48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thầy</a:t>
            </a: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 </a:t>
            </a:r>
            <a:r>
              <a:rPr lang="en-US"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giáo</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 </a:t>
            </a:r>
            <a:r>
              <a:rPr lang="en-US" sz="4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cô</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 </a:t>
            </a:r>
            <a:r>
              <a:rPr lang="en-US" sz="48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giáo</a:t>
            </a: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rPr>
              <a:t>!</a:t>
            </a:r>
            <a:endPar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pitchFamily="18" charset="0"/>
            </a:endParaRPr>
          </a:p>
        </p:txBody>
      </p:sp>
      <p:sp>
        <p:nvSpPr>
          <p:cNvPr id="6" name="TextBox 1"/>
          <p:cNvSpPr txBox="1">
            <a:spLocks noChangeArrowheads="1"/>
          </p:cNvSpPr>
          <p:nvPr/>
        </p:nvSpPr>
        <p:spPr bwMode="auto">
          <a:xfrm>
            <a:off x="7732" y="23651"/>
            <a:ext cx="91043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sz="1600" dirty="0">
                <a:solidFill>
                  <a:srgbClr val="002060"/>
                </a:solidFill>
                <a:latin typeface="Times New Roman" pitchFamily="18" charset="0"/>
              </a:rPr>
              <a:t>PHÒNG GIÁO DỤC VÀ ĐÀO TẠO QUẬN LONG BIÊN</a:t>
            </a:r>
          </a:p>
          <a:p>
            <a:pPr algn="ctr" eaLnBrk="1" hangingPunct="1"/>
            <a:r>
              <a:rPr lang="en-US" sz="2400" b="1" dirty="0">
                <a:solidFill>
                  <a:srgbClr val="002060"/>
                </a:solidFill>
                <a:latin typeface="Times New Roman" pitchFamily="18" charset="0"/>
              </a:rPr>
              <a:t>TRƯỜNG TIỂU HỌC ĐÔ THỊ VIỆT HƯNG</a:t>
            </a:r>
          </a:p>
          <a:p>
            <a:pPr algn="ctr" eaLnBrk="1" hangingPunct="1"/>
            <a:r>
              <a:rPr lang="en-US" sz="2400" b="1" dirty="0">
                <a:solidFill>
                  <a:srgbClr val="002060"/>
                </a:solidFill>
                <a:latin typeface="Times New Roman" pitchFamily="18" charset="0"/>
              </a:rPr>
              <a:t>--------------------------------------</a:t>
            </a:r>
          </a:p>
        </p:txBody>
      </p:sp>
      <p:sp>
        <p:nvSpPr>
          <p:cNvPr id="7" name="Rectangle 6"/>
          <p:cNvSpPr/>
          <p:nvPr/>
        </p:nvSpPr>
        <p:spPr>
          <a:xfrm>
            <a:off x="3253710" y="6093296"/>
            <a:ext cx="5846762" cy="584775"/>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3200" b="1" dirty="0" err="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entury" pitchFamily="18" charset="0"/>
              </a:rPr>
              <a:t>Giáo</a:t>
            </a:r>
            <a:r>
              <a:rPr lang="en-US" sz="32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entury" pitchFamily="18" charset="0"/>
              </a:rPr>
              <a:t> </a:t>
            </a:r>
            <a:r>
              <a:rPr lang="en-US" sz="3200" b="1" dirty="0" err="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entury" pitchFamily="18" charset="0"/>
              </a:rPr>
              <a:t>viên</a:t>
            </a:r>
            <a:r>
              <a:rPr lang="en-US" sz="32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entury" pitchFamily="18" charset="0"/>
              </a:rPr>
              <a:t>: </a:t>
            </a:r>
            <a:r>
              <a:rPr lang="en-US" sz="3200" b="1" dirty="0" err="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entury" pitchFamily="18" charset="0"/>
              </a:rPr>
              <a:t>Lưu</a:t>
            </a:r>
            <a:r>
              <a:rPr lang="en-US" sz="32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entury" pitchFamily="18" charset="0"/>
              </a:rPr>
              <a:t> </a:t>
            </a:r>
            <a:r>
              <a:rPr lang="en-US" sz="3200" b="1" dirty="0" err="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entury" pitchFamily="18" charset="0"/>
              </a:rPr>
              <a:t>Thị</a:t>
            </a:r>
            <a:r>
              <a:rPr lang="en-US" sz="32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entury" pitchFamily="18" charset="0"/>
              </a:rPr>
              <a:t> </a:t>
            </a:r>
            <a:r>
              <a:rPr lang="en-US" sz="3200" b="1" dirty="0" err="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entury" pitchFamily="18" charset="0"/>
              </a:rPr>
              <a:t>Ánh</a:t>
            </a:r>
            <a:r>
              <a:rPr lang="en-US" sz="32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entury" pitchFamily="18" charset="0"/>
              </a:rPr>
              <a:t> Sao</a:t>
            </a:r>
          </a:p>
        </p:txBody>
      </p:sp>
    </p:spTree>
    <p:extLst>
      <p:ext uri="{BB962C8B-B14F-4D97-AF65-F5344CB8AC3E}">
        <p14:creationId xmlns:p14="http://schemas.microsoft.com/office/powerpoint/2010/main" val="3385978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60538" y="2428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birdTran"/>
          <p:cNvPicPr>
            <a:picLocks noGrp="1" noChangeAspect="1" noChangeArrowheads="1" noCrop="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1196975" y="903288"/>
            <a:ext cx="666750" cy="549275"/>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45791" dir="3378596" algn="ctr" rotWithShape="0">
                    <a:srgbClr val="808080"/>
                  </a:outerShdw>
                </a:effectLst>
              </a14:hiddenEffects>
            </a:ext>
          </a:extLst>
        </p:spPr>
      </p:pic>
      <p:pic>
        <p:nvPicPr>
          <p:cNvPr id="32772" name="Picture 4" descr="birdTran"/>
          <p:cNvPicPr>
            <a:picLocks noGrp="1" noChangeAspect="1" noChangeArrowheads="1" noCrop="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266700" y="927100"/>
            <a:ext cx="666750" cy="66675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125412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8988" y="26035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27288" y="59372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42925"/>
            <a:ext cx="1752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195580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3713" y="252253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925" y="18430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12"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89560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528763"/>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8" name="Picture 14"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6750" y="91440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9" name="Picture 15" descr="birdTr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6750" y="495300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6" descr="ca heo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867275"/>
            <a:ext cx="13033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7" descr="cahe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5163" y="5181600"/>
            <a:ext cx="2190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19" descr="ca heo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4406900"/>
            <a:ext cx="242728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WordArt 22"/>
          <p:cNvSpPr>
            <a:spLocks noChangeArrowheads="1" noChangeShapeType="1" noTextEdit="1"/>
          </p:cNvSpPr>
          <p:nvPr/>
        </p:nvSpPr>
        <p:spPr bwMode="auto">
          <a:xfrm>
            <a:off x="1447800" y="2219325"/>
            <a:ext cx="6837363" cy="2686050"/>
          </a:xfrm>
          <a:prstGeom prst="rect">
            <a:avLst/>
          </a:prstGeom>
        </p:spPr>
        <p:txBody>
          <a:bodyPr wrap="none" fromWordArt="1">
            <a:prstTxWarp prst="textPlain">
              <a:avLst>
                <a:gd name="adj" fmla="val 5019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CHÀO TẠM BIỆT CÁC EM</a:t>
            </a:r>
          </a:p>
        </p:txBody>
      </p:sp>
    </p:spTree>
    <p:extLst>
      <p:ext uri="{BB962C8B-B14F-4D97-AF65-F5344CB8AC3E}">
        <p14:creationId xmlns:p14="http://schemas.microsoft.com/office/powerpoint/2010/main" val="1717399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repeatCount="indefinite" accel="50000" fill="hold" nodeType="afterEffect">
                                  <p:stCondLst>
                                    <p:cond delay="0"/>
                                  </p:stCondLst>
                                  <p:childTnLst>
                                    <p:set>
                                      <p:cBhvr>
                                        <p:cTn id="6" dur="1" fill="hold">
                                          <p:stCondLst>
                                            <p:cond delay="0"/>
                                          </p:stCondLst>
                                        </p:cTn>
                                        <p:tgtEl>
                                          <p:spTgt spid="77838"/>
                                        </p:tgtEl>
                                        <p:attrNameLst>
                                          <p:attrName>style.visibility</p:attrName>
                                        </p:attrNameLst>
                                      </p:cBhvr>
                                      <p:to>
                                        <p:strVal val="visible"/>
                                      </p:to>
                                    </p:set>
                                    <p:anim calcmode="lin" valueType="num">
                                      <p:cBhvr additive="base">
                                        <p:cTn id="7" dur="5000" fill="hold"/>
                                        <p:tgtEl>
                                          <p:spTgt spid="77838"/>
                                        </p:tgtEl>
                                        <p:attrNameLst>
                                          <p:attrName>ppt_x</p:attrName>
                                        </p:attrNameLst>
                                      </p:cBhvr>
                                      <p:tavLst>
                                        <p:tav tm="0">
                                          <p:val>
                                            <p:strVal val="#ppt_x"/>
                                          </p:val>
                                        </p:tav>
                                        <p:tav tm="100000">
                                          <p:val>
                                            <p:strVal val="#ppt_x"/>
                                          </p:val>
                                        </p:tav>
                                      </p:tavLst>
                                    </p:anim>
                                    <p:anim calcmode="lin" valueType="num">
                                      <p:cBhvr additive="base">
                                        <p:cTn id="8" dur="5000" fill="hold"/>
                                        <p:tgtEl>
                                          <p:spTgt spid="77838"/>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77838"/>
                                        </p:tgtEl>
                                        <p:attrNameLst>
                                          <p:attrName>style.visibility</p:attrName>
                                        </p:attrNameLst>
                                      </p:cBhvr>
                                      <p:to>
                                        <p:strVal val="hidden"/>
                                      </p:to>
                                    </p:set>
                                  </p:subTnLst>
                                </p:cTn>
                              </p:par>
                            </p:childTnLst>
                          </p:cTn>
                        </p:par>
                        <p:par>
                          <p:cTn id="9" fill="hold" nodeType="afterGroup">
                            <p:stCondLst>
                              <p:cond delay="5000"/>
                            </p:stCondLst>
                            <p:childTnLst>
                              <p:par>
                                <p:cTn id="10" presetID="63" presetClass="path" presetSubtype="0" repeatCount="indefinite" accel="50000" fill="hold" nodeType="afterEffect">
                                  <p:stCondLst>
                                    <p:cond delay="0"/>
                                  </p:stCondLst>
                                  <p:childTnLst>
                                    <p:animMotion origin="layout" path="M -1.66667E-6 -2.09431E-6 L 1.06979 0.07351 " pathEditMode="fixed" rAng="0" ptsTypes="AA">
                                      <p:cBhvr>
                                        <p:cTn id="11" dur="2000" fill="hold"/>
                                        <p:tgtEl>
                                          <p:spTgt spid="77838"/>
                                        </p:tgtEl>
                                        <p:attrNameLst>
                                          <p:attrName>ppt_x</p:attrName>
                                          <p:attrName>ppt_y</p:attrName>
                                        </p:attrNameLst>
                                      </p:cBhvr>
                                      <p:rCtr x="53490" y="3675"/>
                                    </p:animMotion>
                                  </p:childTnLst>
                                  <p:subTnLst>
                                    <p:set>
                                      <p:cBhvr override="childStyle">
                                        <p:cTn dur="1" fill="hold" display="0" masterRel="sameClick" afterEffect="1">
                                          <p:stCondLst>
                                            <p:cond evt="end" delay="0">
                                              <p:tn val="10"/>
                                            </p:cond>
                                          </p:stCondLst>
                                        </p:cTn>
                                        <p:tgtEl>
                                          <p:spTgt spid="77838"/>
                                        </p:tgtEl>
                                        <p:attrNameLst>
                                          <p:attrName>style.visibility</p:attrName>
                                        </p:attrNameLst>
                                      </p:cBhvr>
                                      <p:to>
                                        <p:strVal val="hidden"/>
                                      </p:to>
                                    </p:set>
                                  </p:subTnLst>
                                </p:cTn>
                              </p:par>
                            </p:childTnLst>
                          </p:cTn>
                        </p:par>
                        <p:par>
                          <p:cTn id="12" fill="hold" nodeType="afterGroup">
                            <p:stCondLst>
                              <p:cond delay="7000"/>
                            </p:stCondLst>
                            <p:childTnLst>
                              <p:par>
                                <p:cTn id="13" presetID="56" presetClass="path" presetSubtype="0" repeatCount="indefinite" accel="50000" decel="50000" fill="hold" nodeType="afterEffect">
                                  <p:stCondLst>
                                    <p:cond delay="0"/>
                                  </p:stCondLst>
                                  <p:childTnLst>
                                    <p:animMotion origin="layout" path="M -1.66667E-6 -3.05132E-7 L 1.07813 -0.1595 " pathEditMode="relative" rAng="0" ptsTypes="AA">
                                      <p:cBhvr>
                                        <p:cTn id="14" dur="5000" fill="hold"/>
                                        <p:tgtEl>
                                          <p:spTgt spid="77836"/>
                                        </p:tgtEl>
                                        <p:attrNameLst>
                                          <p:attrName>ppt_x</p:attrName>
                                          <p:attrName>ppt_y</p:attrName>
                                        </p:attrNameLst>
                                      </p:cBhvr>
                                      <p:rCtr x="53906" y="-7975"/>
                                    </p:animMotion>
                                  </p:childTnLst>
                                </p:cTn>
                              </p:par>
                            </p:childTnLst>
                          </p:cTn>
                        </p:par>
                        <p:par>
                          <p:cTn id="15" fill="hold" nodeType="afterGroup">
                            <p:stCondLst>
                              <p:cond delay="12000"/>
                            </p:stCondLst>
                            <p:childTnLst>
                              <p:par>
                                <p:cTn id="16" presetID="2" presetClass="entr" presetSubtype="4" repeatCount="indefinite" fill="hold" nodeType="afterEffect">
                                  <p:stCondLst>
                                    <p:cond delay="0"/>
                                  </p:stCondLst>
                                  <p:childTnLst>
                                    <p:set>
                                      <p:cBhvr>
                                        <p:cTn id="17" dur="1" fill="hold">
                                          <p:stCondLst>
                                            <p:cond delay="0"/>
                                          </p:stCondLst>
                                        </p:cTn>
                                        <p:tgtEl>
                                          <p:spTgt spid="77839"/>
                                        </p:tgtEl>
                                        <p:attrNameLst>
                                          <p:attrName>style.visibility</p:attrName>
                                        </p:attrNameLst>
                                      </p:cBhvr>
                                      <p:to>
                                        <p:strVal val="visible"/>
                                      </p:to>
                                    </p:set>
                                    <p:anim calcmode="lin" valueType="num">
                                      <p:cBhvr additive="base">
                                        <p:cTn id="18" dur="500" fill="hold"/>
                                        <p:tgtEl>
                                          <p:spTgt spid="77839"/>
                                        </p:tgtEl>
                                        <p:attrNameLst>
                                          <p:attrName>ppt_x</p:attrName>
                                        </p:attrNameLst>
                                      </p:cBhvr>
                                      <p:tavLst>
                                        <p:tav tm="0">
                                          <p:val>
                                            <p:strVal val="#ppt_x"/>
                                          </p:val>
                                        </p:tav>
                                        <p:tav tm="100000">
                                          <p:val>
                                            <p:strVal val="#ppt_x"/>
                                          </p:val>
                                        </p:tav>
                                      </p:tavLst>
                                    </p:anim>
                                    <p:anim calcmode="lin" valueType="num">
                                      <p:cBhvr additive="base">
                                        <p:cTn id="19" dur="500" fill="hold"/>
                                        <p:tgtEl>
                                          <p:spTgt spid="77839"/>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2500"/>
                            </p:stCondLst>
                            <p:childTnLst>
                              <p:par>
                                <p:cTn id="21" presetID="59" presetClass="path" presetSubtype="0" repeatCount="indefinite" accel="50000" decel="50000" fill="hold" nodeType="afterEffect">
                                  <p:stCondLst>
                                    <p:cond delay="500"/>
                                  </p:stCondLst>
                                  <p:childTnLst>
                                    <p:animMotion origin="layout" path="M -1.66667E-6 -4.21637E-6 C -1.66667E-6 -0.04669 0.12049 -0.08252 0.26719 -0.08252 C 0.41823 -0.08252 0.53906 -0.04669 0.53906 -4.21637E-6 C 0.53906 0.0467 0.65955 0.08253 0.81059 0.08253 C 0.95729 0.08253 1.07813 0.0467 1.07813 -4.21637E-6 " pathEditMode="relative" rAng="0" ptsTypes="fffff">
                                      <p:cBhvr>
                                        <p:cTn id="22" dur="2000" fill="hold"/>
                                        <p:tgtEl>
                                          <p:spTgt spid="77839"/>
                                        </p:tgtEl>
                                        <p:attrNameLst>
                                          <p:attrName>ppt_x</p:attrName>
                                          <p:attrName>ppt_y</p:attrName>
                                        </p:attrNameLst>
                                      </p:cBhvr>
                                      <p:rCtr x="539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052736"/>
            <a:ext cx="8064896" cy="1524000"/>
          </a:xfrm>
        </p:spPr>
        <p:txBody>
          <a:bodyPr/>
          <a:lstStyle/>
          <a:p>
            <a:r>
              <a:rPr lang="en-US" sz="3600" dirty="0" smtClean="0">
                <a:solidFill>
                  <a:schemeClr val="tx1"/>
                </a:solidFill>
                <a:latin typeface="Times New Roman" pitchFamily="18" charset="0"/>
                <a:cs typeface="Times New Roman" pitchFamily="18" charset="0"/>
              </a:rPr>
              <a:t>KỂ CHUYỆN ĐƯỢC CHỨNG KIẾN HOẶC THAM GIA</a:t>
            </a:r>
          </a:p>
          <a:p>
            <a:pPr algn="l"/>
            <a:endParaRPr lang="vi-VN" sz="1200" dirty="0">
              <a:latin typeface="Times New Roman" pitchFamily="18" charset="0"/>
              <a:cs typeface="Times New Roman" pitchFamily="18" charset="0"/>
            </a:endParaRPr>
          </a:p>
        </p:txBody>
      </p:sp>
      <p:pic>
        <p:nvPicPr>
          <p:cNvPr id="4" name="Picture 3" descr="10.png"/>
          <p:cNvPicPr>
            <a:picLocks noChangeAspect="1"/>
          </p:cNvPicPr>
          <p:nvPr/>
        </p:nvPicPr>
        <p:blipFill>
          <a:blip r:embed="rId2"/>
          <a:stretch>
            <a:fillRect/>
          </a:stretch>
        </p:blipFill>
        <p:spPr>
          <a:xfrm>
            <a:off x="990600" y="2438400"/>
            <a:ext cx="7239000" cy="4286250"/>
          </a:xfrm>
          <a:prstGeom prst="rect">
            <a:avLst/>
          </a:prstGeom>
        </p:spPr>
      </p:pic>
      <p:sp>
        <p:nvSpPr>
          <p:cNvPr id="5" name="TextBox 4"/>
          <p:cNvSpPr txBox="1"/>
          <p:nvPr/>
        </p:nvSpPr>
        <p:spPr>
          <a:xfrm>
            <a:off x="323528" y="337011"/>
            <a:ext cx="8568952" cy="584775"/>
          </a:xfrm>
          <a:prstGeom prst="rect">
            <a:avLst/>
          </a:prstGeom>
          <a:no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Kể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chuyện</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2803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n-US" b="1" dirty="0">
                <a:solidFill>
                  <a:schemeClr val="tx2">
                    <a:lumMod val="75000"/>
                  </a:schemeClr>
                </a:solidFill>
                <a:latin typeface="Times New Roman" pitchFamily="18" charset="0"/>
                <a:cs typeface="Times New Roman" pitchFamily="18" charset="0"/>
              </a:rPr>
              <a:t>HƯỚNG DẪN KỂ CHUYỆN</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a:xfrm>
            <a:off x="0" y="1484784"/>
            <a:ext cx="9144000" cy="4525963"/>
          </a:xfrm>
        </p:spPr>
        <p:txBody>
          <a:bodyPr>
            <a:normAutofit/>
          </a:bodyPr>
          <a:lstStyle/>
          <a:p>
            <a:pPr marL="0" indent="0">
              <a:buNone/>
            </a:pPr>
            <a:r>
              <a:rPr lang="en-US" sz="4000" dirty="0" smtClean="0"/>
              <a:t>	</a:t>
            </a:r>
            <a:r>
              <a:rPr lang="en-US" dirty="0" smtClean="0">
                <a:latin typeface="Times New Roman" pitchFamily="18" charset="0"/>
                <a:cs typeface="Times New Roman" pitchFamily="18" charset="0"/>
              </a:rPr>
              <a:t>Kể một câu chuyện có ý nghĩa nói về một việc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của một người mà em biết để góp phần xây dựng đất nước.</a:t>
            </a:r>
          </a:p>
          <a:p>
            <a:pPr marL="0" indent="0" algn="ctr">
              <a:buNone/>
            </a:pPr>
            <a:endParaRPr lang="vi-VN" sz="1200" dirty="0"/>
          </a:p>
        </p:txBody>
      </p:sp>
      <p:pic>
        <p:nvPicPr>
          <p:cNvPr id="4" name="Picture 3" descr="ccdf36ec_54af_49f8_a6d1_8751d15b3cc4.jpg"/>
          <p:cNvPicPr>
            <a:picLocks noChangeAspect="1"/>
          </p:cNvPicPr>
          <p:nvPr/>
        </p:nvPicPr>
        <p:blipFill>
          <a:blip r:embed="rId2"/>
          <a:stretch>
            <a:fillRect/>
          </a:stretch>
        </p:blipFill>
        <p:spPr>
          <a:xfrm>
            <a:off x="914400" y="3212976"/>
            <a:ext cx="7366000" cy="3528392"/>
          </a:xfrm>
          <a:prstGeom prst="rect">
            <a:avLst/>
          </a:prstGeom>
        </p:spPr>
      </p:pic>
    </p:spTree>
    <p:extLst>
      <p:ext uri="{BB962C8B-B14F-4D97-AF65-F5344CB8AC3E}">
        <p14:creationId xmlns:p14="http://schemas.microsoft.com/office/powerpoint/2010/main" val="32530463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143000"/>
          </a:xfrm>
        </p:spPr>
        <p:txBody>
          <a:bodyPr/>
          <a:lstStyle/>
          <a:p>
            <a:r>
              <a:rPr lang="en-US" b="1" dirty="0" smtClean="0">
                <a:solidFill>
                  <a:schemeClr val="tx2">
                    <a:lumMod val="75000"/>
                  </a:schemeClr>
                </a:solidFill>
                <a:latin typeface="Times New Roman" pitchFamily="18" charset="0"/>
                <a:cs typeface="Times New Roman" pitchFamily="18" charset="0"/>
              </a:rPr>
              <a:t>HƯỚNG DẪN KỂ CHUYỆN</a:t>
            </a:r>
            <a:endParaRPr lang="en-US" b="1" dirty="0"/>
          </a:p>
        </p:txBody>
      </p:sp>
      <p:sp>
        <p:nvSpPr>
          <p:cNvPr id="3" name="Content Placeholder 2"/>
          <p:cNvSpPr>
            <a:spLocks noGrp="1"/>
          </p:cNvSpPr>
          <p:nvPr>
            <p:ph idx="1"/>
          </p:nvPr>
        </p:nvSpPr>
        <p:spPr>
          <a:xfrm>
            <a:off x="457200" y="2420888"/>
            <a:ext cx="8229600" cy="4525963"/>
          </a:xfrm>
        </p:spPr>
        <p:txBody>
          <a:bodyPr>
            <a:noAutofit/>
          </a:bodyPr>
          <a:lstStyle/>
          <a:p>
            <a:pPr algn="ctr">
              <a:buNone/>
            </a:pPr>
            <a:r>
              <a:rPr lang="en-US" sz="4800" dirty="0" smtClean="0">
                <a:latin typeface="Times New Roman" pitchFamily="18" charset="0"/>
                <a:cs typeface="Times New Roman" pitchFamily="18" charset="0"/>
              </a:rPr>
              <a:t>Kể một câu chuyện có ý nghĩa nói về một việc làm tốt được </a:t>
            </a:r>
            <a:r>
              <a:rPr lang="en-US" sz="4800" i="1" u="sng" dirty="0" smtClean="0">
                <a:latin typeface="Times New Roman" pitchFamily="18" charset="0"/>
                <a:cs typeface="Times New Roman" pitchFamily="18" charset="0"/>
              </a:rPr>
              <a:t>chứng kiến</a:t>
            </a:r>
            <a:r>
              <a:rPr lang="en-US" sz="4800" i="1"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hay </a:t>
            </a:r>
            <a:r>
              <a:rPr lang="en-US" sz="4800" i="1" u="sng" dirty="0" smtClean="0">
                <a:latin typeface="Times New Roman" pitchFamily="18" charset="0"/>
                <a:cs typeface="Times New Roman" pitchFamily="18" charset="0"/>
              </a:rPr>
              <a:t>tham gia</a:t>
            </a:r>
            <a:r>
              <a:rPr lang="en-US" sz="4800" i="1"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để </a:t>
            </a:r>
            <a:r>
              <a:rPr lang="en-US" sz="4800" i="1" u="sng" dirty="0" smtClean="0">
                <a:latin typeface="Times New Roman" pitchFamily="18" charset="0"/>
                <a:cs typeface="Times New Roman" pitchFamily="18" charset="0"/>
              </a:rPr>
              <a:t>góp phần xây dựng đất nước</a:t>
            </a:r>
            <a:r>
              <a:rPr lang="en-US" sz="4800"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3084175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2590800" cy="304107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04800"/>
            <a:ext cx="2736303" cy="3048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304800"/>
            <a:ext cx="3131840" cy="304107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428999"/>
            <a:ext cx="4267200" cy="307922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3429000"/>
            <a:ext cx="4114800" cy="3079229"/>
          </a:xfrm>
          <a:prstGeom prst="rect">
            <a:avLst/>
          </a:prstGeom>
        </p:spPr>
      </p:pic>
    </p:spTree>
    <p:extLst>
      <p:ext uri="{BB962C8B-B14F-4D97-AF65-F5344CB8AC3E}">
        <p14:creationId xmlns:p14="http://schemas.microsoft.com/office/powerpoint/2010/main" val="39804952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ppt_w</p:attrName>
                                        </p:attrNameLst>
                                      </p:cBhvr>
                                      <p:tavLst>
                                        <p:tav tm="0" fmla="#ppt_w*sin(2.5*pi*$)">
                                          <p:val>
                                            <p:fltVal val="0"/>
                                          </p:val>
                                        </p:tav>
                                        <p:tav tm="100000">
                                          <p:val>
                                            <p:fltVal val="1"/>
                                          </p:val>
                                        </p:tav>
                                      </p:tavLst>
                                    </p:anim>
                                    <p:anim calcmode="lin" valueType="num">
                                      <p:cBhvr>
                                        <p:cTn id="19" dur="25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50"/>
                                        <p:tgtEl>
                                          <p:spTgt spid="12"/>
                                        </p:tgtEl>
                                      </p:cBhvr>
                                    </p:animEffect>
                                    <p:anim calcmode="lin" valueType="num">
                                      <p:cBhvr>
                                        <p:cTn id="25" dur="250" fill="hold"/>
                                        <p:tgtEl>
                                          <p:spTgt spid="12"/>
                                        </p:tgtEl>
                                        <p:attrNameLst>
                                          <p:attrName>ppt_x</p:attrName>
                                        </p:attrNameLst>
                                      </p:cBhvr>
                                      <p:tavLst>
                                        <p:tav tm="0">
                                          <p:val>
                                            <p:strVal val="#ppt_x"/>
                                          </p:val>
                                        </p:tav>
                                        <p:tav tm="100000">
                                          <p:val>
                                            <p:strVal val="#ppt_x"/>
                                          </p:val>
                                        </p:tav>
                                      </p:tavLst>
                                    </p:anim>
                                    <p:anim calcmode="lin" valueType="num">
                                      <p:cBhvr>
                                        <p:cTn id="26"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084" y="539388"/>
            <a:ext cx="9289032" cy="4526632"/>
          </a:xfrm>
        </p:spPr>
        <p:txBody>
          <a:bodyPr>
            <a:normAutofit/>
          </a:bodyPr>
          <a:lstStyle/>
          <a:p>
            <a:pPr algn="ctr">
              <a:buNone/>
            </a:pPr>
            <a:r>
              <a:rPr lang="en-US" dirty="0" smtClean="0"/>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Hành</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động</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nhỏ</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lợi</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ích</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lớn</a:t>
            </a:r>
            <a:r>
              <a:rPr lang="en-US" dirty="0" smtClean="0">
                <a:solidFill>
                  <a:schemeClr val="accent2">
                    <a:lumMod val="75000"/>
                  </a:schemeClr>
                </a:solidFill>
                <a:latin typeface="Times New Roman" panose="02020603050405020304" pitchFamily="18" charset="0"/>
                <a:cs typeface="Times New Roman" panose="02020603050405020304" pitchFamily="18" charset="0"/>
              </a:rPr>
              <a:t>.</a:t>
            </a:r>
          </a:p>
          <a:p>
            <a:pPr algn="just">
              <a:buNone/>
            </a:pPr>
            <a:r>
              <a:rPr lang="en-US" sz="3000" dirty="0" smtClean="0">
                <a:latin typeface="+mj-lt"/>
              </a:rPr>
              <a:t>    </a:t>
            </a:r>
            <a:r>
              <a:rPr lang="vi-VN" sz="3000" dirty="0" smtClean="0">
                <a:latin typeface="+mj-lt"/>
              </a:rPr>
              <a:t>Sáng thứ bảy hôm ấy, </a:t>
            </a:r>
            <a:r>
              <a:rPr lang="en-US" sz="3000" dirty="0" smtClean="0">
                <a:latin typeface="Times New Roman" pitchFamily="18" charset="0"/>
                <a:cs typeface="Times New Roman" pitchFamily="18" charset="0"/>
              </a:rPr>
              <a:t>Hoa</a:t>
            </a:r>
            <a:r>
              <a:rPr lang="vi-VN" sz="3000" dirty="0" smtClean="0">
                <a:latin typeface="Times New Roman" pitchFamily="18" charset="0"/>
                <a:cs typeface="Times New Roman" pitchFamily="18" charset="0"/>
              </a:rPr>
              <a:t> ra công viên </a:t>
            </a:r>
            <a:r>
              <a:rPr lang="en-US" sz="3000" dirty="0" smtClean="0">
                <a:latin typeface="Times New Roman" pitchFamily="18" charset="0"/>
                <a:cs typeface="Times New Roman" pitchFamily="18" charset="0"/>
              </a:rPr>
              <a:t>tập thể dục.</a:t>
            </a:r>
            <a:r>
              <a:rPr lang="vi-VN" sz="3000" dirty="0" smtClean="0">
                <a:latin typeface="+mj-lt"/>
              </a:rPr>
              <a:t>Tình cờ, </a:t>
            </a:r>
            <a:r>
              <a:rPr lang="en-US" sz="3000" dirty="0" smtClean="0">
                <a:latin typeface="Times New Roman" pitchFamily="18" charset="0"/>
                <a:cs typeface="Times New Roman" pitchFamily="18" charset="0"/>
              </a:rPr>
              <a:t>Hoa</a:t>
            </a:r>
            <a:r>
              <a:rPr lang="vi-VN" sz="3000" dirty="0" smtClean="0">
                <a:latin typeface="Times New Roman" pitchFamily="18" charset="0"/>
                <a:cs typeface="Times New Roman" pitchFamily="18" charset="0"/>
              </a:rPr>
              <a:t> gặp </a:t>
            </a:r>
            <a:r>
              <a:rPr lang="en-US" sz="3000" dirty="0" smtClean="0">
                <a:latin typeface="Times New Roman" pitchFamily="18" charset="0"/>
                <a:cs typeface="Times New Roman" pitchFamily="18" charset="0"/>
              </a:rPr>
              <a:t>bạn </a:t>
            </a:r>
            <a:r>
              <a:rPr lang="vi-VN" sz="3000" dirty="0" smtClean="0">
                <a:latin typeface="+mj-lt"/>
              </a:rPr>
              <a:t>Thủy</a:t>
            </a:r>
            <a:r>
              <a:rPr lang="en-US" sz="3000" dirty="0" smtClean="0">
                <a:latin typeface="+mj-lt"/>
              </a:rPr>
              <a:t> </a:t>
            </a:r>
            <a:r>
              <a:rPr lang="en-US" sz="3000" dirty="0" smtClean="0">
                <a:latin typeface="Times New Roman" pitchFamily="18" charset="0"/>
                <a:cs typeface="Times New Roman" pitchFamily="18" charset="0"/>
              </a:rPr>
              <a:t>và</a:t>
            </a:r>
            <a:r>
              <a:rPr lang="en-US" sz="3000" dirty="0" smtClean="0">
                <a:latin typeface="+mj-lt"/>
                <a:cs typeface="Times New Roman" pitchFamily="18" charset="0"/>
              </a:rPr>
              <a:t> </a:t>
            </a:r>
            <a:r>
              <a:rPr lang="vi-VN" sz="3000" dirty="0" smtClean="0">
                <a:latin typeface="+mj-lt"/>
              </a:rPr>
              <a:t>Ngọc đang ngồi </a:t>
            </a:r>
            <a:r>
              <a:rPr lang="en-US" sz="3000" dirty="0" smtClean="0">
                <a:latin typeface="Times New Roman" pitchFamily="18" charset="0"/>
                <a:cs typeface="Times New Roman" pitchFamily="18" charset="0"/>
              </a:rPr>
              <a:t>chơi</a:t>
            </a:r>
            <a:r>
              <a:rPr lang="en-US" sz="3000" dirty="0" smtClean="0">
                <a:latin typeface="+mj-lt"/>
              </a:rPr>
              <a:t> </a:t>
            </a:r>
            <a:r>
              <a:rPr lang="vi-VN" sz="3000" dirty="0" smtClean="0">
                <a:latin typeface="+mj-lt"/>
              </a:rPr>
              <a:t>và ăn quà bánh </a:t>
            </a:r>
            <a:r>
              <a:rPr lang="en-US" sz="3000" dirty="0" smtClean="0">
                <a:latin typeface="Times New Roman" pitchFamily="18" charset="0"/>
                <a:cs typeface="Times New Roman" pitchFamily="18" charset="0"/>
              </a:rPr>
              <a:t>ở ghế đá</a:t>
            </a:r>
            <a:r>
              <a:rPr lang="vi-VN" sz="3000" dirty="0" smtClean="0">
                <a:latin typeface="+mj-lt"/>
              </a:rPr>
              <a:t>. Ăn xong, các bạn vứt vỏ bánh bừa bãi ở dưới gầm ghế rồi thản nhiên đi dạo. Thấy vậy, Hoa gọi các bạn lại và góp ý: “Các bạn ăn xong nên bỏ rác vào thùng rác để bảo vệ môi trường”. Hai bạn nghe vậy đã nhận ra lỗi sai của mình và quay trở lại nhặt rác bỏ vào thùng rác</a:t>
            </a:r>
            <a:r>
              <a:rPr lang="en-US" sz="3000" dirty="0" smtClean="0">
                <a:latin typeface="+mj-lt"/>
              </a:rPr>
              <a:t>.</a:t>
            </a:r>
            <a:endParaRPr lang="en-US" sz="3000" dirty="0">
              <a:latin typeface="+mj-lt"/>
            </a:endParaRPr>
          </a:p>
        </p:txBody>
      </p:sp>
      <p:sp>
        <p:nvSpPr>
          <p:cNvPr id="4" name="TextBox 3"/>
          <p:cNvSpPr txBox="1"/>
          <p:nvPr/>
        </p:nvSpPr>
        <p:spPr>
          <a:xfrm>
            <a:off x="125515" y="5013176"/>
            <a:ext cx="8712968"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Câu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chuyện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mấy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những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nào</a:t>
            </a:r>
            <a:r>
              <a:rPr lang="en-US" sz="2800" dirty="0" smtClean="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4400" y="5426060"/>
            <a:ext cx="8634064"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Bạn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Hoa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đã</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gặp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phải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huống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gì</a:t>
            </a:r>
            <a:r>
              <a:rPr lang="en-US" sz="2800" dirty="0" smtClean="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4400" y="5858108"/>
            <a:ext cx="6984776"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Bạn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Hoa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đã</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giải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quyết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huống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như</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thế</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nào</a:t>
            </a:r>
            <a:r>
              <a:rPr lang="en-US" sz="2800" dirty="0" smtClean="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063" y="6290156"/>
            <a:ext cx="7056784"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Em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nhận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xét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gì</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về</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hành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động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của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bạn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Hoa</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149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lstStyle/>
          <a:p>
            <a:r>
              <a:rPr lang="en-US" b="1" dirty="0" smtClean="0">
                <a:solidFill>
                  <a:schemeClr val="tx2">
                    <a:lumMod val="75000"/>
                  </a:schemeClr>
                </a:solidFill>
                <a:latin typeface="Times New Roman" pitchFamily="18" charset="0"/>
                <a:cs typeface="Times New Roman" pitchFamily="18" charset="0"/>
              </a:rPr>
              <a:t>HƯỚNG DẪN KỂ CHUYỆN</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11349"/>
            <a:ext cx="8229600" cy="4525963"/>
          </a:xfrm>
        </p:spPr>
        <p:txBody>
          <a:bodyPr>
            <a:normAutofit lnSpcReduction="10000"/>
          </a:bodyPr>
          <a:lstStyle/>
          <a:p>
            <a:pPr>
              <a:buNone/>
            </a:pPr>
            <a:r>
              <a:rPr lang="en-US" dirty="0" smtClean="0">
                <a:sym typeface="Wingdings"/>
              </a:rPr>
              <a:t></a:t>
            </a:r>
            <a:r>
              <a:rPr lang="en-US" sz="3600" dirty="0" smtClean="0">
                <a:latin typeface="Times New Roman" panose="02020603050405020304" pitchFamily="18" charset="0"/>
                <a:cs typeface="Times New Roman" panose="02020603050405020304" pitchFamily="18" charset="0"/>
              </a:rPr>
              <a:t>DÀN Ý:</a:t>
            </a:r>
          </a:p>
          <a:p>
            <a:r>
              <a:rPr lang="vi-VN" sz="3600" dirty="0" smtClean="0">
                <a:latin typeface="Times New Roman" panose="02020603050405020304" pitchFamily="18" charset="0"/>
                <a:cs typeface="Times New Roman" panose="02020603050405020304" pitchFamily="18" charset="0"/>
              </a:rPr>
              <a:t>Mở đầu câu chuyện : Giới thiệu nhân vật, hoàn cảnh xảy ra câu chuyện.</a:t>
            </a:r>
            <a:endParaRPr lang="en-US" sz="3600" dirty="0" smtClean="0">
              <a:latin typeface="Times New Roman" panose="02020603050405020304" pitchFamily="18" charset="0"/>
              <a:cs typeface="Times New Roman" panose="02020603050405020304" pitchFamily="18" charset="0"/>
            </a:endParaRPr>
          </a:p>
          <a:p>
            <a:r>
              <a:rPr lang="vi-VN" sz="3600" dirty="0" smtClean="0">
                <a:latin typeface="Times New Roman" panose="02020603050405020304" pitchFamily="18" charset="0"/>
                <a:cs typeface="Times New Roman" panose="02020603050405020304" pitchFamily="18" charset="0"/>
              </a:rPr>
              <a:t>Diễn biến câu chuyện :</a:t>
            </a:r>
            <a:r>
              <a:rPr lang="en-US" sz="3600" dirty="0" smtClean="0">
                <a:latin typeface="Times New Roman" panose="02020603050405020304" pitchFamily="18" charset="0"/>
                <a:cs typeface="Times New Roman" panose="02020603050405020304" pitchFamily="18" charset="0"/>
              </a:rPr>
              <a:t> Sự việc xảy ra với nhân vật.</a:t>
            </a:r>
          </a:p>
          <a:p>
            <a:r>
              <a:rPr lang="vi-VN" sz="3600" dirty="0" smtClean="0">
                <a:latin typeface="Times New Roman" panose="02020603050405020304" pitchFamily="18" charset="0"/>
                <a:cs typeface="Times New Roman" panose="02020603050405020304" pitchFamily="18" charset="0"/>
              </a:rPr>
              <a:t>Kết thúc câu chuyện: Nêu kết quả của câu chuyện và suy nghĩ của em v</a:t>
            </a:r>
            <a:r>
              <a:rPr lang="en-US" sz="3600" dirty="0" smtClean="0">
                <a:latin typeface="Times New Roman" panose="02020603050405020304" pitchFamily="18" charset="0"/>
                <a:cs typeface="Times New Roman" panose="02020603050405020304" pitchFamily="18" charset="0"/>
              </a:rPr>
              <a:t>ề</a:t>
            </a:r>
            <a:r>
              <a:rPr lang="vi-VN" sz="3600" dirty="0" smtClean="0">
                <a:latin typeface="Times New Roman" panose="02020603050405020304" pitchFamily="18" charset="0"/>
                <a:cs typeface="Times New Roman" panose="02020603050405020304" pitchFamily="18" charset="0"/>
              </a:rPr>
              <a:t> hành động của nhân vật trong câu chuyện.</a:t>
            </a:r>
            <a:endParaRPr lang="en-US" sz="3600" dirty="0" smtClean="0">
              <a:latin typeface="Times New Roman" panose="02020603050405020304" pitchFamily="18" charset="0"/>
              <a:cs typeface="Times New Roman" panose="02020603050405020304" pitchFamily="18" charset="0"/>
            </a:endParaRPr>
          </a:p>
          <a:p>
            <a:pPr>
              <a:buNone/>
            </a:pPr>
            <a:endParaRPr lang="vi-VN" dirty="0"/>
          </a:p>
        </p:txBody>
      </p:sp>
    </p:spTree>
    <p:extLst>
      <p:ext uri="{BB962C8B-B14F-4D97-AF65-F5344CB8AC3E}">
        <p14:creationId xmlns:p14="http://schemas.microsoft.com/office/powerpoint/2010/main" val="2875706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143000"/>
          </a:xfrm>
        </p:spPr>
        <p:txBody>
          <a:bodyPr/>
          <a:lstStyle/>
          <a:p>
            <a:r>
              <a:rPr lang="en-US" b="1" dirty="0" smtClean="0">
                <a:solidFill>
                  <a:schemeClr val="tx2">
                    <a:lumMod val="60000"/>
                    <a:lumOff val="40000"/>
                  </a:schemeClr>
                </a:solidFill>
                <a:latin typeface="Times New Roman" pitchFamily="18" charset="0"/>
                <a:cs typeface="Times New Roman" pitchFamily="18" charset="0"/>
              </a:rPr>
              <a:t>THỰC HÀNH KỂ CHUYỆN</a:t>
            </a:r>
            <a:endParaRPr lang="vi-VN" b="1" dirty="0">
              <a:solidFill>
                <a:schemeClr val="tx2">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999381"/>
            <a:ext cx="9144000" cy="4525963"/>
          </a:xfrm>
        </p:spPr>
        <p:txBody>
          <a:bodyPr>
            <a:normAutofit/>
          </a:bodyPr>
          <a:lstStyle/>
          <a:p>
            <a:pPr>
              <a:buNone/>
            </a:pPr>
            <a:r>
              <a:rPr lang="en-US" sz="4400" dirty="0" smtClean="0">
                <a:latin typeface="Times New Roman" pitchFamily="18" charset="0"/>
                <a:cs typeface="Times New Roman" pitchFamily="18" charset="0"/>
                <a:sym typeface="Wingdings"/>
              </a:rPr>
              <a:t></a:t>
            </a:r>
            <a:r>
              <a:rPr lang="en-US" sz="4400" dirty="0" smtClean="0">
                <a:latin typeface="Times New Roman" pitchFamily="18" charset="0"/>
                <a:cs typeface="Times New Roman" pitchFamily="18" charset="0"/>
              </a:rPr>
              <a:t>Thực hành kể chuyện trong nhóm</a:t>
            </a:r>
            <a:endParaRPr lang="vi-VN" sz="4400" dirty="0">
              <a:latin typeface="Times New Roman" pitchFamily="18" charset="0"/>
              <a:cs typeface="Times New Roman" pitchFamily="18" charset="0"/>
            </a:endParaRPr>
          </a:p>
        </p:txBody>
      </p:sp>
    </p:spTree>
    <p:extLst>
      <p:ext uri="{BB962C8B-B14F-4D97-AF65-F5344CB8AC3E}">
        <p14:creationId xmlns:p14="http://schemas.microsoft.com/office/powerpoint/2010/main" val="22546399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lstStyle/>
          <a:p>
            <a:r>
              <a:rPr lang="en-US" dirty="0" smtClean="0">
                <a:solidFill>
                  <a:srgbClr val="0070C0"/>
                </a:solidFill>
                <a:latin typeface="Times New Roman" panose="02020603050405020304" pitchFamily="18" charset="0"/>
                <a:cs typeface="Times New Roman" panose="02020603050405020304" pitchFamily="18" charset="0"/>
              </a:rPr>
              <a:t>THI ĐUA KỂ CHUYỆN</a:t>
            </a:r>
            <a:endParaRPr lang="vi-VN"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143397"/>
            <a:ext cx="8229600" cy="4525963"/>
          </a:xfrm>
        </p:spPr>
        <p:txBody>
          <a:bodyPr>
            <a:normAutofit/>
          </a:bodyPr>
          <a:lstStyle/>
          <a:p>
            <a:pPr marL="0" indent="0" algn="ctr">
              <a:buNone/>
            </a:pPr>
            <a:r>
              <a:rPr lang="en-US" sz="4800" dirty="0" err="1" smtClean="0">
                <a:latin typeface="Times New Roman" panose="02020603050405020304" pitchFamily="18" charset="0"/>
                <a:cs typeface="Times New Roman" panose="02020603050405020304" pitchFamily="18" charset="0"/>
              </a:rPr>
              <a:t>Thi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đua</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kể</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chuyện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trước</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lớp</a:t>
            </a:r>
            <a:r>
              <a:rPr lang="en-US" sz="4800" dirty="0" smtClean="0">
                <a:latin typeface="Times New Roman" panose="02020603050405020304" pitchFamily="18" charset="0"/>
                <a:cs typeface="Times New Roman" panose="02020603050405020304" pitchFamily="18" charset="0"/>
              </a:rPr>
              <a:t>.</a:t>
            </a:r>
            <a:endParaRPr lang="vi-VN"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186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216</Words>
  <Application>Microsoft Office PowerPoint</Application>
  <PresentationFormat>On-screen Show (4:3)</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HƯỚNG DẪN KỂ CHUYỆN: </vt:lpstr>
      <vt:lpstr>HƯỚNG DẪN KỂ CHUYỆN</vt:lpstr>
      <vt:lpstr>PowerPoint Presentation</vt:lpstr>
      <vt:lpstr>PowerPoint Presentation</vt:lpstr>
      <vt:lpstr>HƯỚNG DẪN KỂ CHUYỆN</vt:lpstr>
      <vt:lpstr>THỰC HÀNH KỂ CHUYỆN</vt:lpstr>
      <vt:lpstr>THI ĐUA KỂ CHUYỆN</vt:lpstr>
      <vt:lpstr>PowerPoint Presentation</vt:lpstr>
    </vt:vector>
  </TitlesOfParts>
  <Company>LHHD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 Loi</dc:creator>
  <cp:lastModifiedBy>Admin</cp:lastModifiedBy>
  <cp:revision>11</cp:revision>
  <dcterms:created xsi:type="dcterms:W3CDTF">2015-09-21T22:34:52Z</dcterms:created>
  <dcterms:modified xsi:type="dcterms:W3CDTF">2016-09-13T05:12:00Z</dcterms:modified>
</cp:coreProperties>
</file>